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1565" y="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b9c1fc7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b9c1fc7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b9c1fc7e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b9c1fc7e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9c1fc7e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9c1fc7e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96200" y="4765280"/>
            <a:ext cx="40899000" cy="131367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6160" y="18138400"/>
            <a:ext cx="40899000" cy="5072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7079200"/>
            <a:ext cx="40899000" cy="125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496160" y="20174240"/>
            <a:ext cx="40899000" cy="8325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96160" y="13765440"/>
            <a:ext cx="40899000" cy="5387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353200" y="2880960"/>
            <a:ext cx="305655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05150" y="1005150"/>
            <a:ext cx="9046200" cy="3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3D Particle Image Velocimetry to improve understanding of flow-diverting stent treatment of intracranial aneurysms</a:t>
            </a:r>
            <a:endParaRPr sz="48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Michael Barbour, Fanette Chassagne, Laurel Marsh, Venkat Chivukula, Sam Levy, Cory Kelly, Louis Kim, Alberto Aliseda, Michael Levitt</a:t>
            </a: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INTRODUCTION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Intracranial aneurysms are often treated endovascularly using flow-diverting stents (FDS).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FDS promote thrombosis and subsequent re-endothelialization by decreasing flow into the aneurysm and reducing shear stress along the wall.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OBJECTIVES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By the conclusion of this session, participants should be able to 1) Understand Particle Image Velocity methods in the study of aneurysm flow, particularly in flow-diverting stents. 2) Recognize the effect of pulsatile waveform frequency, mean flow-rate, and parent vessel curvature on aneurysmal hemodynamics.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METHODS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We conducted 3D particle image velocimetry (PIV) to study the flow inside idealized aneurysm models before and after treatment with FDS.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We utilized a pulsatile flowloop to vary the pulsatile waveform frequency, mean flow-rate, and parent vessel curvature to determine effects on Reynolds number (Re), Dean number (De) and Womersley number (Wom).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b="1">
                <a:solidFill>
                  <a:schemeClr val="dk1"/>
                </a:solidFill>
              </a:rPr>
              <a:t>RESULTS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Treatment with FDS demonstrated a reduction of the flow entering the aneurysm which contributes to a reduction of stress along the vessel wall (Eularian analysis) as well as on flowing platelets (Langrangian analysis).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However, at high values of De, reduction is minimal which may comprise effectiveness of FDS.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The direction of the rotation of the primary vortex in the aneurysm dome is highly dependent on De and Womersley.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CONCLUSIONS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PIV and computational fluid dynamics modeling are useful tools for analyzing aneurysm flow fields across the range of physiological values. </a:t>
            </a: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Further understanding of the relationship between intracranial aneurysm hemodynamics and treatment with FDS will inform treatment decisions and improve clinical outcomes.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930950" y="0"/>
            <a:ext cx="22135200" cy="329184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txBody>
          <a:bodyPr spcFirstLastPara="1" wrap="square" lIns="2743200" tIns="3657600" rIns="2743200" bIns="365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PIV and computational fluid dynamics modeling are useful tools for analyzing aneurysm flow fields across the range of physiological values.</a:t>
            </a:r>
            <a:endParaRPr sz="9600" b="1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7450" y="1005150"/>
            <a:ext cx="9046202" cy="482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7450" y="7713814"/>
            <a:ext cx="9046201" cy="1060670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4892900" y="15881839"/>
            <a:ext cx="142113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FFFF00"/>
                </a:solidFill>
              </a:rPr>
              <a:t>EXAMPLE</a:t>
            </a:r>
            <a:endParaRPr sz="20000" dirty="0">
              <a:solidFill>
                <a:srgbClr val="FFFF00"/>
              </a:solidFill>
            </a:endParaRPr>
          </a:p>
        </p:txBody>
      </p:sp>
      <p:pic>
        <p:nvPicPr>
          <p:cNvPr id="3" name="Picture 2" descr="A picture containing text, sky, font, screenshot&#10;&#10;Description automatically generated">
            <a:extLst>
              <a:ext uri="{FF2B5EF4-FFF2-40B4-BE49-F238E27FC236}">
                <a16:creationId xmlns:a16="http://schemas.microsoft.com/office/drawing/2014/main" id="{99207F7A-80F5-35A0-8CA9-7FE3722CC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1514" y="27577030"/>
            <a:ext cx="18294072" cy="48921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10930950" y="0"/>
            <a:ext cx="22135200" cy="329184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txBody>
          <a:bodyPr spcFirstLastPara="1" wrap="square" lIns="2743200" tIns="3657600" rIns="2743200" bIns="365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Add a conclusion statement from your research findings here.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4017450" y="1005150"/>
            <a:ext cx="9046200" cy="3090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99999"/>
                </a:solidFill>
              </a:rPr>
              <a:t>Add figures and tables </a:t>
            </a:r>
            <a:br>
              <a:rPr lang="en" sz="5000">
                <a:solidFill>
                  <a:srgbClr val="999999"/>
                </a:solidFill>
              </a:rPr>
            </a:br>
            <a:r>
              <a:rPr lang="en" sz="5000">
                <a:solidFill>
                  <a:srgbClr val="999999"/>
                </a:solidFill>
              </a:rPr>
              <a:t>to this column.</a:t>
            </a:r>
            <a:endParaRPr sz="3000">
              <a:solidFill>
                <a:srgbClr val="999999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005150" y="1005150"/>
            <a:ext cx="9046200" cy="31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>
                <a:solidFill>
                  <a:schemeClr val="dk1"/>
                </a:solidFill>
              </a:rPr>
              <a:t>Title of Abstract</a:t>
            </a:r>
            <a:endParaRPr sz="5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6666"/>
                </a:solidFill>
              </a:rPr>
              <a:t>Presenter name, Associates and Collaborators</a:t>
            </a:r>
            <a:endParaRPr sz="4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INTRODUCTION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OBJECTIVES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METHODS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RESULTS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CONCLUSIONS</a:t>
            </a:r>
            <a:endParaRPr sz="4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Your text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666666"/>
              </a:solidFill>
            </a:endParaRPr>
          </a:p>
        </p:txBody>
      </p:sp>
      <p:pic>
        <p:nvPicPr>
          <p:cNvPr id="2" name="Picture 1" descr="A picture containing text, sky, font, screenshot&#10;&#10;Description automatically generated">
            <a:extLst>
              <a:ext uri="{FF2B5EF4-FFF2-40B4-BE49-F238E27FC236}">
                <a16:creationId xmlns:a16="http://schemas.microsoft.com/office/drawing/2014/main" id="{E2BEF05C-BF18-438A-BB70-E8A825E69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1514" y="27577030"/>
            <a:ext cx="18294072" cy="4892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876300" y="1005150"/>
            <a:ext cx="42187500" cy="30900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999999"/>
                </a:solidFill>
              </a:rPr>
              <a:t>Add full poster or additional material on this slide.</a:t>
            </a:r>
            <a:endParaRPr sz="30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386</Words>
  <Application>Microsoft Office PowerPoint</Application>
  <PresentationFormat>Custom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Georgia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A. Martin</dc:creator>
  <cp:lastModifiedBy>Christie Angelos</cp:lastModifiedBy>
  <cp:revision>8</cp:revision>
  <dcterms:modified xsi:type="dcterms:W3CDTF">2023-06-22T18:29:40Z</dcterms:modified>
</cp:coreProperties>
</file>